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416" r:id="rId2"/>
    <p:sldId id="451" r:id="rId3"/>
    <p:sldId id="437" r:id="rId4"/>
    <p:sldId id="433" r:id="rId5"/>
    <p:sldId id="449" r:id="rId6"/>
    <p:sldId id="458" r:id="rId7"/>
    <p:sldId id="453" r:id="rId8"/>
    <p:sldId id="450" r:id="rId9"/>
    <p:sldId id="452" r:id="rId10"/>
    <p:sldId id="459" r:id="rId11"/>
    <p:sldId id="454" r:id="rId12"/>
    <p:sldId id="457" r:id="rId13"/>
    <p:sldId id="461" r:id="rId14"/>
    <p:sldId id="460" r:id="rId15"/>
    <p:sldId id="467" r:id="rId16"/>
    <p:sldId id="455" r:id="rId17"/>
    <p:sldId id="468" r:id="rId18"/>
    <p:sldId id="462" r:id="rId19"/>
    <p:sldId id="463" r:id="rId20"/>
    <p:sldId id="464" r:id="rId21"/>
    <p:sldId id="465" r:id="rId22"/>
    <p:sldId id="456" r:id="rId23"/>
    <p:sldId id="466" r:id="rId24"/>
    <p:sldId id="447" r:id="rId25"/>
    <p:sldId id="420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954ECA"/>
    <a:srgbClr val="4AE830"/>
    <a:srgbClr val="E7E5CF"/>
    <a:srgbClr val="CC6600"/>
    <a:srgbClr val="A568D2"/>
    <a:srgbClr val="EA2D00"/>
    <a:srgbClr val="D1E8CE"/>
    <a:srgbClr val="FF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1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A7EDB-42F2-4587-A519-4CD36161FFEF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D74B-4254-4A15-B920-236F271C9A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4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51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453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5329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07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55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5147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627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88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562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62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16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30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064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14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45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0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27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0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74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76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1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6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94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70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3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BDAE-A562-4667-82DD-5BE61974BD31}" type="datetimeFigureOut">
              <a:rPr lang="id-ID" smtClean="0"/>
              <a:t>01/08/2018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5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wvup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up.edu/banner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Screen with a website and ic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78169" r="-1065" b="5857"/>
          <a:stretch/>
        </p:blipFill>
        <p:spPr bwMode="auto">
          <a:xfrm>
            <a:off x="0" y="-2"/>
            <a:ext cx="6223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creen with a website and ic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12993" r="213" b="28434"/>
          <a:stretch/>
        </p:blipFill>
        <p:spPr bwMode="auto">
          <a:xfrm>
            <a:off x="0" y="0"/>
            <a:ext cx="596265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572" y="3492500"/>
            <a:ext cx="11023207" cy="2705657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0900" dirty="0" smtClean="0">
                <a:latin typeface="Berlin Sans FB" panose="020E0602020502020306" pitchFamily="34" charset="0"/>
              </a:rPr>
              <a:t> Banner 9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sz="4000" i="1" spc="380" dirty="0" err="1" smtClean="0"/>
              <a:t>WVUP</a:t>
            </a:r>
            <a:r>
              <a:rPr lang="en-US" sz="4000" i="1" spc="380" dirty="0" smtClean="0"/>
              <a:t> </a:t>
            </a:r>
            <a:r>
              <a:rPr lang="en-US" sz="4000" i="1" spc="380" dirty="0" err="1" smtClean="0"/>
              <a:t>OIT</a:t>
            </a:r>
            <a:endParaRPr lang="en-US" sz="4000" i="1" spc="380" dirty="0"/>
          </a:p>
        </p:txBody>
      </p:sp>
    </p:spTree>
    <p:extLst>
      <p:ext uri="{BB962C8B-B14F-4D97-AF65-F5344CB8AC3E}">
        <p14:creationId xmlns:p14="http://schemas.microsoft.com/office/powerpoint/2010/main" val="130088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10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10080000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Changes from Banner 8 to Banner 9: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05193" y="2158952"/>
            <a:ext cx="2265503" cy="226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5758" y="4715854"/>
            <a:ext cx="2224374" cy="49120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System Changes</a:t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Banner 8 to Banner 9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41149" y="2038022"/>
            <a:ext cx="7569801" cy="3619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Banner 9 does not use Java and is not browser- restricted.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Forms are now referred to as pages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You can bookmark “Pages” as you would any other website.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Keyboard shortcuts are different.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Location of button is different.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Data is the SAME </a:t>
            </a:r>
            <a:r>
              <a:rPr lang="en-US" sz="2000" dirty="0" smtClean="0">
                <a:ea typeface="Roboto" panose="02000000000000000000" pitchFamily="2" charset="0"/>
                <a:sym typeface="Wingdings" panose="05000000000000000000" pitchFamily="2" charset="2"/>
              </a:rPr>
              <a:t> </a:t>
            </a:r>
            <a:endParaRPr lang="en-US" sz="2000" dirty="0" smtClean="0">
              <a:ea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ea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ea typeface="Roboto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41166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ompose, edit, paper, pencil, wr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3" y="214095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 smtClean="0">
                <a:latin typeface="Berlin Sans FB" panose="020E0602020502020306" pitchFamily="34" charset="0"/>
              </a:rPr>
              <a:t>System Buttons</a:t>
            </a:r>
            <a:endParaRPr lang="en-US" sz="8000" dirty="0">
              <a:latin typeface="Berlin Sans FB" panose="020E0602020502020306" pitchFamily="34" charset="0"/>
            </a:endParaRPr>
          </a:p>
        </p:txBody>
      </p:sp>
      <p:pic>
        <p:nvPicPr>
          <p:cNvPr id="7170" name="Picture 2" descr="controller, game controller, video gam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68" y="4061458"/>
            <a:ext cx="201168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12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System Buttons: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Insert, Previous and Remove Record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4389" r="75641" b="84552"/>
          <a:stretch/>
        </p:blipFill>
        <p:spPr bwMode="auto">
          <a:xfrm>
            <a:off x="436098" y="2727555"/>
            <a:ext cx="3117913" cy="10547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2681"/>
          <a:stretch/>
        </p:blipFill>
        <p:spPr>
          <a:xfrm>
            <a:off x="5180534" y="1459909"/>
            <a:ext cx="6451585" cy="2255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8759" y="3007117"/>
            <a:ext cx="346296" cy="359539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4039" y="3009887"/>
            <a:ext cx="346296" cy="359539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796537" y="2486231"/>
            <a:ext cx="7995859" cy="521253"/>
          </a:xfrm>
          <a:prstGeom prst="bentConnector3">
            <a:avLst>
              <a:gd name="adj1" fmla="val 514"/>
            </a:avLst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2330335" y="2631985"/>
            <a:ext cx="8248930" cy="375133"/>
          </a:xfrm>
          <a:prstGeom prst="bentConnector3">
            <a:avLst>
              <a:gd name="adj1" fmla="val 100185"/>
            </a:avLst>
          </a:prstGeom>
          <a:ln w="38100">
            <a:solidFill>
              <a:srgbClr val="954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330334" y="3075153"/>
            <a:ext cx="637309" cy="291504"/>
          </a:xfrm>
          <a:prstGeom prst="rect">
            <a:avLst/>
          </a:prstGeom>
          <a:noFill/>
          <a:ln w="38100">
            <a:solidFill>
              <a:srgbClr val="4A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36" idx="2"/>
          </p:cNvCxnSpPr>
          <p:nvPr/>
        </p:nvCxnSpPr>
        <p:spPr>
          <a:xfrm rot="16200000" flipH="1">
            <a:off x="3046047" y="2969598"/>
            <a:ext cx="1658847" cy="2452963"/>
          </a:xfrm>
          <a:prstGeom prst="bentConnector2">
            <a:avLst/>
          </a:prstGeom>
          <a:ln w="38100">
            <a:solidFill>
              <a:srgbClr val="4AE8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0349412" y="2397692"/>
            <a:ext cx="415569" cy="182880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t="80367" b="791"/>
          <a:stretch/>
        </p:blipFill>
        <p:spPr>
          <a:xfrm>
            <a:off x="5180534" y="4023359"/>
            <a:ext cx="6451585" cy="1138844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180533" y="4868768"/>
            <a:ext cx="637309" cy="291504"/>
          </a:xfrm>
          <a:prstGeom prst="rect">
            <a:avLst/>
          </a:prstGeom>
          <a:noFill/>
          <a:ln w="38100">
            <a:solidFill>
              <a:srgbClr val="4A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886666" y="2392147"/>
            <a:ext cx="415569" cy="18288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13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System Buttons: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Save and Rollback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4389" r="75641" b="84552"/>
          <a:stretch/>
        </p:blipFill>
        <p:spPr bwMode="auto">
          <a:xfrm>
            <a:off x="1572559" y="2751633"/>
            <a:ext cx="3117913" cy="10547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2681"/>
          <a:stretch/>
        </p:blipFill>
        <p:spPr>
          <a:xfrm>
            <a:off x="5180534" y="1459909"/>
            <a:ext cx="6451585" cy="2255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6328" y="3006135"/>
            <a:ext cx="346296" cy="359539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10031" y="3006138"/>
            <a:ext cx="346296" cy="359539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9" idx="0"/>
            <a:endCxn id="50" idx="1"/>
          </p:cNvCxnSpPr>
          <p:nvPr/>
        </p:nvCxnSpPr>
        <p:spPr>
          <a:xfrm rot="5400000" flipH="1" flipV="1">
            <a:off x="5793375" y="-1704938"/>
            <a:ext cx="1047174" cy="8374972"/>
          </a:xfrm>
          <a:prstGeom prst="bentConnector2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t="80367" b="791"/>
          <a:stretch/>
        </p:blipFill>
        <p:spPr>
          <a:xfrm>
            <a:off x="5180534" y="4023359"/>
            <a:ext cx="6451585" cy="113884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0504448" y="1804109"/>
            <a:ext cx="1216495" cy="30970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197246" y="4822517"/>
            <a:ext cx="468126" cy="382150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endCxn id="42" idx="1"/>
          </p:cNvCxnSpPr>
          <p:nvPr/>
        </p:nvCxnSpPr>
        <p:spPr>
          <a:xfrm>
            <a:off x="1783179" y="3399828"/>
            <a:ext cx="9414067" cy="1613764"/>
          </a:xfrm>
          <a:prstGeom prst="bentConnector3">
            <a:avLst>
              <a:gd name="adj1" fmla="val 286"/>
            </a:avLst>
          </a:prstGeom>
          <a:ln w="38100">
            <a:solidFill>
              <a:srgbClr val="954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>
                <a:latin typeface="Berlin Sans FB" panose="020E0602020502020306" pitchFamily="34" charset="0"/>
              </a:rPr>
              <a:t>Keyboard </a:t>
            </a:r>
            <a:r>
              <a:rPr lang="en-US" sz="8000" dirty="0" smtClean="0">
                <a:latin typeface="Berlin Sans FB" panose="020E0602020502020306" pitchFamily="34" charset="0"/>
              </a:rPr>
              <a:t>Shortcuts</a:t>
            </a:r>
            <a:endParaRPr lang="en-US" sz="8000" dirty="0">
              <a:latin typeface="Berlin Sans FB" panose="020E0602020502020306" pitchFamily="34" charset="0"/>
            </a:endParaRPr>
          </a:p>
        </p:txBody>
      </p:sp>
      <p:pic>
        <p:nvPicPr>
          <p:cNvPr id="8194" name="Picture 2" descr="rocket, spacecraft, spaceship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55" y="4061459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5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15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9963622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Keyboard Shortcuts: </a:t>
            </a: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Major Changes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70300"/>
              </p:ext>
            </p:extLst>
          </p:nvPr>
        </p:nvGraphicFramePr>
        <p:xfrm>
          <a:off x="1183587" y="2149834"/>
          <a:ext cx="9525261" cy="3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87">
                  <a:extLst>
                    <a:ext uri="{9D8B030D-6E8A-4147-A177-3AD203B41FA5}">
                      <a16:colId xmlns:a16="http://schemas.microsoft.com/office/drawing/2014/main" val="2089723300"/>
                    </a:ext>
                  </a:extLst>
                </a:gridCol>
                <a:gridCol w="3175087">
                  <a:extLst>
                    <a:ext uri="{9D8B030D-6E8A-4147-A177-3AD203B41FA5}">
                      <a16:colId xmlns:a16="http://schemas.microsoft.com/office/drawing/2014/main" val="2851642437"/>
                    </a:ext>
                  </a:extLst>
                </a:gridCol>
                <a:gridCol w="3175087">
                  <a:extLst>
                    <a:ext uri="{9D8B030D-6E8A-4147-A177-3AD203B41FA5}">
                      <a16:colId xmlns:a16="http://schemas.microsoft.com/office/drawing/2014/main" val="2382854497"/>
                    </a:ext>
                  </a:extLst>
                </a:gridCol>
              </a:tblGrid>
              <a:tr h="613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Banner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Banner 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540295"/>
                  </a:ext>
                </a:extLst>
              </a:tr>
              <a:tr h="613982">
                <a:tc>
                  <a:txBody>
                    <a:bodyPr/>
                    <a:lstStyle/>
                    <a:p>
                      <a:r>
                        <a:rPr lang="en-US" dirty="0" smtClean="0"/>
                        <a:t>Next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CTRL +PAGE 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PAGEDOWN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08004"/>
                  </a:ext>
                </a:extLst>
              </a:tr>
              <a:tr h="613982">
                <a:tc>
                  <a:txBody>
                    <a:bodyPr/>
                    <a:lstStyle/>
                    <a:p>
                      <a:r>
                        <a:rPr lang="en-US" dirty="0" smtClean="0"/>
                        <a:t>Open Quick 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CTRL</a:t>
                      </a:r>
                      <a:r>
                        <a:rPr lang="en-US" baseline="0" dirty="0" smtClean="0"/>
                        <a:t> +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46761"/>
                  </a:ext>
                </a:extLst>
              </a:tr>
              <a:tr h="613982"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r>
                        <a:rPr lang="en-US" baseline="0" dirty="0" smtClean="0"/>
                        <a:t> + 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CTRL</a:t>
                      </a:r>
                      <a:r>
                        <a:rPr lang="en-US" baseline="0" dirty="0" smtClean="0"/>
                        <a:t> + 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2245"/>
                  </a:ext>
                </a:extLst>
              </a:tr>
              <a:tr h="613982">
                <a:tc>
                  <a:txBody>
                    <a:bodyPr/>
                    <a:lstStyle/>
                    <a:p>
                      <a:r>
                        <a:rPr lang="en-US" dirty="0" smtClean="0"/>
                        <a:t>Rollback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 +</a:t>
                      </a:r>
                      <a:r>
                        <a:rPr lang="en-US" baseline="0" dirty="0" smtClean="0"/>
                        <a:t> F7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3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>
                <a:latin typeface="Berlin Sans FB" panose="020E0602020502020306" pitchFamily="34" charset="0"/>
              </a:rPr>
              <a:t>Accessing Content</a:t>
            </a:r>
            <a:endParaRPr lang="en-US" sz="2800" i="1" spc="380" dirty="0"/>
          </a:p>
        </p:txBody>
      </p:sp>
      <p:pic>
        <p:nvPicPr>
          <p:cNvPr id="10242" name="Picture 2" descr="books, bookshelf, librar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7" y="4061458"/>
            <a:ext cx="201168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17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10080000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Accessing Content in Banner 9: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05193" y="2158952"/>
            <a:ext cx="2265503" cy="226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5758" y="4715854"/>
            <a:ext cx="2224374" cy="49120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Accessing Content</a:t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</a:b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i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n Banner 9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41149" y="2038022"/>
            <a:ext cx="7569801" cy="4098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Roboto" panose="02000000000000000000" pitchFamily="2" charset="0"/>
              </a:rPr>
              <a:t>There are 4 main ways to access content in </a:t>
            </a:r>
            <a:r>
              <a:rPr lang="en-US" sz="2000" smtClean="0">
                <a:ea typeface="Roboto" panose="02000000000000000000" pitchFamily="2" charset="0"/>
              </a:rPr>
              <a:t>the system:</a:t>
            </a:r>
            <a:endParaRPr lang="en-US" sz="2000" dirty="0" smtClean="0">
              <a:ea typeface="Roboto" panose="02000000000000000000" pitchFamily="2" charset="0"/>
            </a:endParaRPr>
          </a:p>
          <a:p>
            <a:endParaRPr lang="en-US" sz="2000" dirty="0"/>
          </a:p>
          <a:p>
            <a:pPr marL="1714500" lvl="3" indent="-342900" algn="l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Using the </a:t>
            </a:r>
            <a:r>
              <a:rPr lang="en-US" sz="2000" dirty="0" smtClean="0">
                <a:solidFill>
                  <a:schemeClr val="tx1"/>
                </a:solidFill>
              </a:rPr>
              <a:t>Menu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1714500" lvl="3" indent="-342900" algn="l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Using </a:t>
            </a:r>
            <a:r>
              <a:rPr lang="en-US" sz="2000" dirty="0" smtClean="0">
                <a:solidFill>
                  <a:schemeClr val="tx1"/>
                </a:solidFill>
              </a:rPr>
              <a:t>Search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1714500" lvl="3" indent="-342900" algn="l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Using Quick </a:t>
            </a:r>
            <a:r>
              <a:rPr lang="en-US" sz="2000" dirty="0" smtClean="0">
                <a:solidFill>
                  <a:schemeClr val="tx1"/>
                </a:solidFill>
              </a:rPr>
              <a:t>Access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1714500" lvl="3" indent="-342900" algn="l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Using </a:t>
            </a:r>
            <a:r>
              <a:rPr lang="en-US" sz="2000" dirty="0" smtClean="0">
                <a:solidFill>
                  <a:schemeClr val="tx1"/>
                </a:solidFill>
              </a:rPr>
              <a:t>Favorites ( My Banner )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ea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ea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ea typeface="Roboto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41166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books, bookshelf, libra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4" y="2058511"/>
            <a:ext cx="2468880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3" y="1767786"/>
            <a:ext cx="4533900" cy="2895600"/>
          </a:xfrm>
          <a:prstGeom prst="rect">
            <a:avLst/>
          </a:prstGeom>
        </p:spPr>
      </p:pic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18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 Content: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Using the menu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7943" y="1754274"/>
            <a:ext cx="456086" cy="506788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343" y="1438055"/>
            <a:ext cx="2324100" cy="4752975"/>
          </a:xfrm>
          <a:prstGeom prst="rect">
            <a:avLst/>
          </a:prstGeom>
          <a:ln w="57150">
            <a:solidFill>
              <a:srgbClr val="954ECA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714895" y="2347397"/>
            <a:ext cx="1953490" cy="487243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>
            <a:stCxn id="27" idx="3"/>
          </p:cNvCxnSpPr>
          <p:nvPr/>
        </p:nvCxnSpPr>
        <p:spPr>
          <a:xfrm flipV="1">
            <a:off x="2668385" y="1853738"/>
            <a:ext cx="5037513" cy="737281"/>
          </a:xfrm>
          <a:prstGeom prst="bentConnector3">
            <a:avLst>
              <a:gd name="adj1" fmla="val 68152"/>
            </a:avLst>
          </a:prstGeom>
          <a:ln w="38100">
            <a:solidFill>
              <a:srgbClr val="954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943" y="5448432"/>
            <a:ext cx="345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My Banner can still be used and edited </a:t>
            </a:r>
            <a:r>
              <a:rPr lang="en-US" sz="1600" i="1" dirty="0"/>
              <a:t>by accessing </a:t>
            </a:r>
            <a:r>
              <a:rPr lang="en-US" sz="1600" i="1" dirty="0" err="1" smtClean="0"/>
              <a:t>GUAPMNU</a:t>
            </a:r>
            <a:r>
              <a:rPr lang="en-US" sz="1600" i="1" dirty="0" smtClean="0"/>
              <a:t>. </a:t>
            </a:r>
            <a:endParaRPr lang="en-US" sz="1600" i="1" dirty="0"/>
          </a:p>
        </p:txBody>
      </p:sp>
      <p:cxnSp>
        <p:nvCxnSpPr>
          <p:cNvPr id="33" name="Elbow Connector 32"/>
          <p:cNvCxnSpPr/>
          <p:nvPr/>
        </p:nvCxnSpPr>
        <p:spPr>
          <a:xfrm rot="5400000" flipH="1" flipV="1">
            <a:off x="263286" y="4514685"/>
            <a:ext cx="1867495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14895" y="3104708"/>
            <a:ext cx="1953490" cy="4872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41" y="1599314"/>
            <a:ext cx="3042805" cy="3465417"/>
          </a:xfrm>
          <a:prstGeom prst="rect">
            <a:avLst/>
          </a:prstGeom>
        </p:spPr>
      </p:pic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19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 Content: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Using Search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77428" y="1670858"/>
            <a:ext cx="601154" cy="693226"/>
          </a:xfrm>
          <a:prstGeom prst="rect">
            <a:avLst/>
          </a:prstGeom>
          <a:noFill/>
          <a:ln w="5715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4015050" y="2017471"/>
            <a:ext cx="662378" cy="655444"/>
          </a:xfrm>
          <a:prstGeom prst="bentConnector3">
            <a:avLst>
              <a:gd name="adj1" fmla="val 190558"/>
            </a:avLst>
          </a:prstGeom>
          <a:ln w="38100">
            <a:solidFill>
              <a:srgbClr val="954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99579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342043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-260144"/>
            <a:ext cx="7125475" cy="13388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54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Presentation Overview: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10445" y="1078684"/>
            <a:ext cx="8540383" cy="5220895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Access Banner 9</a:t>
            </a:r>
          </a:p>
          <a:p>
            <a:pPr algn="l" fontAlgn="auto">
              <a:defRPr/>
            </a:pPr>
            <a:endParaRPr lang="en-US" sz="300" b="1" dirty="0" smtClean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Basic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Navigation</a:t>
            </a:r>
          </a:p>
          <a:p>
            <a:pPr algn="l" fontAlgn="auto">
              <a:defRPr/>
            </a:pPr>
            <a:endParaRPr lang="en-US" sz="3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Quick Overview of system changes from Banner 8 to Banner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9</a:t>
            </a:r>
          </a:p>
          <a:p>
            <a:pPr algn="l" fontAlgn="auto">
              <a:defRPr/>
            </a:pPr>
            <a:endParaRPr lang="en-US" sz="3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System Button Functions</a:t>
            </a: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Keyboard Shortcuts</a:t>
            </a:r>
          </a:p>
          <a:p>
            <a:pPr algn="l" fontAlgn="auto">
              <a:defRPr/>
            </a:pPr>
            <a:endParaRPr lang="en-US" sz="3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Accessing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Content: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Using the Menu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Using Search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Using Quick Access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Using Favorites</a:t>
            </a: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Searching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for a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user</a:t>
            </a:r>
          </a:p>
          <a:p>
            <a:pPr algn="l" fontAlgn="auto">
              <a:defRPr/>
            </a:pPr>
            <a:endParaRPr lang="en-US" sz="3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  <a:p>
            <a:pPr marL="285750" indent="-285750" algn="l" fontAlgn="auto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Entering Data</a:t>
            </a:r>
          </a:p>
        </p:txBody>
      </p:sp>
      <p:pic>
        <p:nvPicPr>
          <p:cNvPr id="2050" name="Picture 2" descr="compass, direction, east, north, sketch, sketchy, south, we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38388"/>
            <a:ext cx="1280160" cy="1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Map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build="p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20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 Content: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Using Quick Access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72" y="1970064"/>
            <a:ext cx="6210300" cy="3305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46402" y="2816265"/>
            <a:ext cx="4350194" cy="774834"/>
          </a:xfrm>
          <a:prstGeom prst="rect">
            <a:avLst/>
          </a:prstGeom>
          <a:noFill/>
          <a:ln w="3810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259" y="1676346"/>
            <a:ext cx="4533900" cy="2895600"/>
          </a:xfrm>
          <a:prstGeom prst="rect">
            <a:avLst/>
          </a:prstGeom>
        </p:spPr>
      </p:pic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21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 Content: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Using MY BANNER favorites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3040" y="5371558"/>
            <a:ext cx="8503919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My Banner can still be used and edited </a:t>
            </a:r>
            <a:r>
              <a:rPr lang="en-US" sz="2400" i="1" dirty="0"/>
              <a:t>by accessing </a:t>
            </a:r>
            <a:r>
              <a:rPr lang="en-US" sz="2400" i="1" dirty="0" err="1" smtClean="0"/>
              <a:t>GUAPMNU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cxnSp>
        <p:nvCxnSpPr>
          <p:cNvPr id="33" name="Elbow Connector 32"/>
          <p:cNvCxnSpPr/>
          <p:nvPr/>
        </p:nvCxnSpPr>
        <p:spPr>
          <a:xfrm rot="5400000" flipH="1" flipV="1">
            <a:off x="2690602" y="4423245"/>
            <a:ext cx="1867495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2211" y="3013268"/>
            <a:ext cx="1953490" cy="4872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>
                <a:latin typeface="Berlin Sans FB" panose="020E0602020502020306" pitchFamily="34" charset="0"/>
              </a:rPr>
              <a:t>Searching for a </a:t>
            </a:r>
            <a:r>
              <a:rPr lang="en-US" sz="8000" dirty="0" smtClean="0">
                <a:latin typeface="Berlin Sans FB" panose="020E0602020502020306" pitchFamily="34" charset="0"/>
              </a:rPr>
              <a:t>user</a:t>
            </a:r>
            <a:endParaRPr lang="en-US" sz="8000" dirty="0">
              <a:latin typeface="Berlin Sans FB" panose="020E0602020502020306" pitchFamily="34" charset="0"/>
            </a:endParaRPr>
          </a:p>
        </p:txBody>
      </p:sp>
      <p:pic>
        <p:nvPicPr>
          <p:cNvPr id="7" name="Picture 6" descr="bulb, citycons, idea, ligh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34" y="415289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23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6" y="330059"/>
            <a:ext cx="10869709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 Content: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Using MY BANNER favorites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59880" y="1633448"/>
            <a:ext cx="3829050" cy="1257300"/>
            <a:chOff x="559880" y="1633448"/>
            <a:chExt cx="3829050" cy="1257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880" y="1633448"/>
              <a:ext cx="3829050" cy="12573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933602" y="2163378"/>
              <a:ext cx="374863" cy="32096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5234" y="1572735"/>
            <a:ext cx="2828925" cy="2505075"/>
            <a:chOff x="4615234" y="1572735"/>
            <a:chExt cx="2828925" cy="2505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5234" y="1572735"/>
              <a:ext cx="2828925" cy="25050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918966" y="2323858"/>
              <a:ext cx="1057885" cy="32096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08739" y="2455140"/>
            <a:ext cx="2590800" cy="1171575"/>
            <a:chOff x="8208739" y="2455140"/>
            <a:chExt cx="2590800" cy="11715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8739" y="2455140"/>
              <a:ext cx="2590800" cy="117157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208739" y="2880447"/>
              <a:ext cx="1391900" cy="32096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8771" y="4423572"/>
            <a:ext cx="7223703" cy="1552575"/>
            <a:chOff x="2438771" y="4423572"/>
            <a:chExt cx="7223703" cy="15525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771" y="4423572"/>
              <a:ext cx="7181850" cy="15525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30967" y="4771241"/>
              <a:ext cx="1391900" cy="320960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099698" y="5498952"/>
              <a:ext cx="562776" cy="32096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5543" y="4771241"/>
              <a:ext cx="1728378" cy="320960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29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778932" y="3847543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900" dirty="0" smtClean="0">
                <a:latin typeface="Berlin Sans FB" panose="020E0602020502020306" pitchFamily="34" charset="0"/>
              </a:rPr>
              <a:t>       </a:t>
            </a:r>
            <a:r>
              <a:rPr lang="en-US" sz="10900" spc="1200" dirty="0" smtClean="0">
                <a:latin typeface="Berlin Sans FB" panose="020E0602020502020306" pitchFamily="34" charset="0"/>
              </a:rPr>
              <a:t>Support</a:t>
            </a:r>
            <a:endParaRPr lang="en-US" sz="4000" i="1" spc="1200" dirty="0"/>
          </a:p>
        </p:txBody>
      </p:sp>
      <p:pic>
        <p:nvPicPr>
          <p:cNvPr id="12" name="Picture 11" descr="citycons, help, lighthous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89" y="428597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25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4125845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WVUP 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upport: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7212" y="5092165"/>
            <a:ext cx="2224374" cy="49120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WVUP Support</a:t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WVUP OIT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41149" y="1634444"/>
            <a:ext cx="7736563" cy="4433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>
                <a:ea typeface="Roboto" panose="02000000000000000000" pitchFamily="2" charset="0"/>
              </a:rPr>
              <a:t>WVUP </a:t>
            </a:r>
            <a:r>
              <a:rPr lang="en-US" sz="3200" b="1" dirty="0" smtClean="0">
                <a:ea typeface="Roboto" panose="02000000000000000000" pitchFamily="2" charset="0"/>
              </a:rPr>
              <a:t>Support </a:t>
            </a:r>
            <a:r>
              <a:rPr lang="en-US" sz="3200" b="1" dirty="0">
                <a:ea typeface="Roboto" panose="02000000000000000000" pitchFamily="2" charset="0"/>
              </a:rPr>
              <a:t>Overview</a:t>
            </a:r>
            <a:r>
              <a:rPr lang="en-US" sz="3200" b="1" dirty="0" smtClean="0">
                <a:ea typeface="Roboto" panose="02000000000000000000" pitchFamily="2" charset="0"/>
              </a:rPr>
              <a:t>:</a:t>
            </a: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800" b="1" i="1" dirty="0">
              <a:solidFill>
                <a:schemeClr val="accent3"/>
              </a:solidFill>
              <a:ea typeface="Roboto" panose="02000000000000000000" pitchFamily="2" charset="0"/>
            </a:endParaRPr>
          </a:p>
          <a:p>
            <a:pPr algn="l"/>
            <a:r>
              <a:rPr lang="en-US" sz="2800" dirty="0" smtClean="0"/>
              <a:t>Telephone</a:t>
            </a:r>
            <a:r>
              <a:rPr lang="en-US" sz="2800" dirty="0"/>
              <a:t>: 	</a:t>
            </a:r>
            <a:r>
              <a:rPr lang="en-US" sz="2800" dirty="0" smtClean="0"/>
              <a:t>		304-424-8215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800" dirty="0" smtClean="0"/>
              <a:t>Submit </a:t>
            </a:r>
            <a:r>
              <a:rPr lang="en-US" sz="2800" dirty="0"/>
              <a:t>a </a:t>
            </a:r>
            <a:r>
              <a:rPr lang="en-US" sz="2800" dirty="0" smtClean="0"/>
              <a:t>ticket:		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helpdesk.wvup.edu</a:t>
            </a:r>
            <a:endParaRPr lang="en-US" sz="2800" dirty="0" smtClean="0"/>
          </a:p>
          <a:p>
            <a:pPr algn="l"/>
            <a:endParaRPr lang="en-US" sz="1000" dirty="0"/>
          </a:p>
          <a:p>
            <a:pPr algn="l"/>
            <a:r>
              <a:rPr lang="en-US" sz="2800" u="sng" dirty="0"/>
              <a:t>Hours of </a:t>
            </a:r>
            <a:r>
              <a:rPr lang="en-US" sz="2800" u="sng" dirty="0" smtClean="0"/>
              <a:t>Operation:</a:t>
            </a:r>
            <a:endParaRPr lang="en-US" sz="2800" u="sng" dirty="0"/>
          </a:p>
          <a:p>
            <a:pPr lvl="1" algn="l"/>
            <a:r>
              <a:rPr lang="en-US" sz="2600" dirty="0" smtClean="0">
                <a:solidFill>
                  <a:schemeClr val="tx1"/>
                </a:solidFill>
              </a:rPr>
              <a:t>Monday </a:t>
            </a:r>
            <a:r>
              <a:rPr lang="en-US" sz="2600" dirty="0">
                <a:solidFill>
                  <a:schemeClr val="tx1"/>
                </a:solidFill>
              </a:rPr>
              <a:t>– </a:t>
            </a:r>
            <a:r>
              <a:rPr lang="en-US" sz="2600" dirty="0" smtClean="0">
                <a:solidFill>
                  <a:schemeClr val="tx1"/>
                </a:solidFill>
              </a:rPr>
              <a:t>Friday:</a:t>
            </a:r>
            <a:r>
              <a:rPr lang="en-US" sz="2600" dirty="0">
                <a:solidFill>
                  <a:schemeClr val="tx1"/>
                </a:solidFill>
              </a:rPr>
              <a:t>	 </a:t>
            </a:r>
            <a:r>
              <a:rPr lang="en-US" sz="2600" dirty="0" smtClean="0">
                <a:solidFill>
                  <a:schemeClr val="tx1"/>
                </a:solidFill>
              </a:rPr>
              <a:t>8:00  </a:t>
            </a:r>
            <a:r>
              <a:rPr lang="en-US" sz="2600" dirty="0">
                <a:solidFill>
                  <a:schemeClr val="tx1"/>
                </a:solidFill>
              </a:rPr>
              <a:t>A.M. to 10:00 </a:t>
            </a:r>
            <a:r>
              <a:rPr lang="en-US" sz="2600" dirty="0" smtClean="0">
                <a:solidFill>
                  <a:schemeClr val="tx1"/>
                </a:solidFill>
              </a:rPr>
              <a:t>P.M.</a:t>
            </a:r>
            <a:endParaRPr lang="en-US" sz="2600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Hours subject to change due to major holidays and breaks between semesters.</a:t>
            </a:r>
            <a:endParaRPr lang="en-US" sz="1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41166" y="1634444"/>
            <a:ext cx="0" cy="420624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itycons, help, lighth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9" y="1494349"/>
            <a:ext cx="3474720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 smtClean="0">
                <a:latin typeface="Berlin Sans FB" panose="020E0602020502020306" pitchFamily="34" charset="0"/>
              </a:rPr>
              <a:t>Accessing Banner 9 </a:t>
            </a:r>
            <a:endParaRPr lang="en-US" sz="2800" i="1" spc="380" dirty="0"/>
          </a:p>
        </p:txBody>
      </p:sp>
      <p:pic>
        <p:nvPicPr>
          <p:cNvPr id="9218" name="Picture 2" descr="computer, display, monitor, scree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" y="4059415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4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6610206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Accessing Banner 9: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05193" y="2158952"/>
            <a:ext cx="2265503" cy="226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5758" y="4715854"/>
            <a:ext cx="2224374" cy="49120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Accessing the System</a:t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Banner 9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41149" y="2038022"/>
            <a:ext cx="7569801" cy="3619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u="sng" dirty="0" smtClean="0">
                <a:ea typeface="Roboto" panose="02000000000000000000" pitchFamily="2" charset="0"/>
              </a:rPr>
              <a:t>System Direct Link:</a:t>
            </a:r>
            <a:r>
              <a:rPr lang="en-US" sz="2400" b="1" dirty="0" smtClean="0">
                <a:ea typeface="Roboto" panose="02000000000000000000" pitchFamily="2" charset="0"/>
              </a:rPr>
              <a:t>   </a:t>
            </a:r>
            <a:r>
              <a:rPr lang="en-US" sz="2400" dirty="0" smtClean="0">
                <a:ea typeface="Roboto" panose="02000000000000000000" pitchFamily="2" charset="0"/>
                <a:hlinkClick r:id="rId3"/>
              </a:rPr>
              <a:t>http://</a:t>
            </a:r>
            <a:r>
              <a:rPr lang="en-US" sz="2400" dirty="0" err="1" smtClean="0">
                <a:ea typeface="Roboto" panose="02000000000000000000" pitchFamily="2" charset="0"/>
                <a:hlinkClick r:id="rId3"/>
              </a:rPr>
              <a:t>www.wvup.edu</a:t>
            </a:r>
            <a:r>
              <a:rPr lang="en-US" sz="2400" dirty="0" smtClean="0">
                <a:ea typeface="Roboto" panose="02000000000000000000" pitchFamily="2" charset="0"/>
                <a:hlinkClick r:id="rId3"/>
              </a:rPr>
              <a:t>/banner9</a:t>
            </a:r>
            <a:endParaRPr lang="en-US" sz="2400" dirty="0" smtClean="0">
              <a:ea typeface="Roboto" panose="02000000000000000000" pitchFamily="2" charset="0"/>
            </a:endParaRPr>
          </a:p>
          <a:p>
            <a:pPr algn="l"/>
            <a:endParaRPr lang="en-US" sz="2400" dirty="0">
              <a:ea typeface="Roboto" panose="02000000000000000000" pitchFamily="2" charset="0"/>
            </a:endParaRPr>
          </a:p>
          <a:p>
            <a:pPr algn="l"/>
            <a:r>
              <a:rPr lang="en-US" sz="2400" b="1" u="sng" dirty="0" smtClean="0">
                <a:ea typeface="Roboto" panose="02000000000000000000" pitchFamily="2" charset="0"/>
              </a:rPr>
              <a:t>Login Information: </a:t>
            </a:r>
            <a:endParaRPr lang="en-US" sz="2400" b="1" dirty="0" smtClean="0">
              <a:ea typeface="Roboto" panose="02000000000000000000" pitchFamily="2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1900" b="1" u="sng" dirty="0" err="1" smtClean="0">
                <a:ea typeface="Roboto" panose="02000000000000000000" pitchFamily="2" charset="0"/>
              </a:rPr>
              <a:t>WVUP</a:t>
            </a:r>
            <a:r>
              <a:rPr lang="en-US" sz="1900" b="1" u="sng" dirty="0" smtClean="0">
                <a:ea typeface="Roboto" panose="02000000000000000000" pitchFamily="2" charset="0"/>
              </a:rPr>
              <a:t> Network ID:</a:t>
            </a:r>
            <a:br>
              <a:rPr lang="en-US" sz="1900" b="1" u="sng" dirty="0" smtClean="0">
                <a:ea typeface="Roboto" panose="02000000000000000000" pitchFamily="2" charset="0"/>
              </a:rPr>
            </a:br>
            <a:r>
              <a:rPr lang="en-US" sz="1900" i="1" dirty="0">
                <a:ea typeface="Roboto" panose="02000000000000000000" pitchFamily="2" charset="0"/>
              </a:rPr>
              <a:t>(Same </a:t>
            </a:r>
            <a:r>
              <a:rPr lang="en-US" sz="1900" i="1" dirty="0" smtClean="0">
                <a:ea typeface="Roboto" panose="02000000000000000000" pitchFamily="2" charset="0"/>
              </a:rPr>
              <a:t>username </a:t>
            </a:r>
            <a:r>
              <a:rPr lang="en-US" sz="1900" i="1" dirty="0">
                <a:ea typeface="Roboto" panose="02000000000000000000" pitchFamily="2" charset="0"/>
              </a:rPr>
              <a:t>you use to sign into your computer</a:t>
            </a:r>
            <a:r>
              <a:rPr lang="en-US" sz="1900" i="1" dirty="0" smtClean="0">
                <a:ea typeface="Roboto" panose="02000000000000000000" pitchFamily="2" charset="0"/>
              </a:rPr>
              <a:t>)</a:t>
            </a:r>
            <a:endParaRPr lang="en-US" sz="1900" b="1" u="sng" dirty="0" smtClean="0">
              <a:ea typeface="Roboto" panose="02000000000000000000" pitchFamily="2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endParaRPr lang="en-US" sz="1900" b="1" u="sng" dirty="0" smtClean="0">
              <a:ea typeface="Roboto" panose="02000000000000000000" pitchFamily="2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1900" b="1" u="sng" dirty="0" err="1" smtClean="0">
                <a:ea typeface="Roboto" panose="02000000000000000000" pitchFamily="2" charset="0"/>
              </a:rPr>
              <a:t>WVUP</a:t>
            </a:r>
            <a:r>
              <a:rPr lang="en-US" sz="1900" b="1" u="sng" dirty="0" smtClean="0">
                <a:ea typeface="Roboto" panose="02000000000000000000" pitchFamily="2" charset="0"/>
              </a:rPr>
              <a:t> Network Password </a:t>
            </a:r>
            <a:br>
              <a:rPr lang="en-US" sz="1900" b="1" u="sng" dirty="0" smtClean="0">
                <a:ea typeface="Roboto" panose="02000000000000000000" pitchFamily="2" charset="0"/>
              </a:rPr>
            </a:br>
            <a:r>
              <a:rPr lang="en-US" sz="1900" i="1" dirty="0" smtClean="0">
                <a:ea typeface="Roboto" panose="02000000000000000000" pitchFamily="2" charset="0"/>
              </a:rPr>
              <a:t>(Same password you use to sign into your computer)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641166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omputer, display, monitor, sc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4" y="2011083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5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6610206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Accessing Banner 9: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92" y="1599314"/>
            <a:ext cx="3665163" cy="423867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039981" y="3516284"/>
            <a:ext cx="18703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9981" y="4134197"/>
            <a:ext cx="18703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0036" y="3389807"/>
            <a:ext cx="2709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WVUP</a:t>
            </a:r>
            <a:r>
              <a:rPr lang="en-US" dirty="0" smtClean="0"/>
              <a:t> Network 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0036" y="3957852"/>
            <a:ext cx="2709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WVUP</a:t>
            </a:r>
            <a:r>
              <a:rPr lang="en-US" dirty="0" smtClean="0"/>
              <a:t> Network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6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330059"/>
            <a:ext cx="9963622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Accessing Banner 9: Main Menu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21" y="1599314"/>
            <a:ext cx="6718924" cy="45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900" dirty="0" smtClean="0">
                <a:latin typeface="Berlin Sans FB" panose="020E0602020502020306" pitchFamily="34" charset="0"/>
              </a:rPr>
              <a:t>      </a:t>
            </a:r>
            <a:r>
              <a:rPr lang="en-US" sz="8000" dirty="0" smtClean="0">
                <a:latin typeface="Berlin Sans FB" panose="020E0602020502020306" pitchFamily="34" charset="0"/>
              </a:rPr>
              <a:t>Basic Navigation</a:t>
            </a:r>
            <a:endParaRPr lang="en-US" sz="2800" i="1" spc="380" dirty="0"/>
          </a:p>
        </p:txBody>
      </p:sp>
      <p:pic>
        <p:nvPicPr>
          <p:cNvPr id="3074" name="Picture 2" descr="compass, direction, location, navig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4152898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93" y="1385075"/>
            <a:ext cx="7032591" cy="4802080"/>
          </a:xfrm>
          <a:prstGeom prst="rect">
            <a:avLst/>
          </a:prstGeom>
        </p:spPr>
      </p:pic>
      <p:cxnSp>
        <p:nvCxnSpPr>
          <p:cNvPr id="216" name="Straight Connector 215"/>
          <p:cNvCxnSpPr/>
          <p:nvPr/>
        </p:nvCxnSpPr>
        <p:spPr>
          <a:xfrm>
            <a:off x="0" y="6461098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ff-page Connector 28"/>
          <p:cNvSpPr/>
          <p:nvPr/>
        </p:nvSpPr>
        <p:spPr>
          <a:xfrm>
            <a:off x="11633422" y="6257375"/>
            <a:ext cx="377372" cy="42091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1577712" y="6299839"/>
            <a:ext cx="489354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C7B3C4-688C-4C03-84C4-F5EEB57CAA43}" type="slidenum">
              <a:rPr lang="id-ID" sz="160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8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18727" y="22488"/>
            <a:ext cx="8567084" cy="1003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Banner 9 Navigation: </a:t>
            </a:r>
            <a:r>
              <a:rPr lang="en-US" sz="4400" i="1" dirty="0" smtClean="0">
                <a:solidFill>
                  <a:schemeClr val="bg2">
                    <a:lumMod val="50000"/>
                  </a:schemeClr>
                </a:solidFill>
              </a:rPr>
              <a:t>Main Screen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32119" y="2149834"/>
            <a:ext cx="0" cy="35661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09473" y="1521916"/>
            <a:ext cx="1554480" cy="99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867" y="2338538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3493" y="1346105"/>
            <a:ext cx="353296" cy="339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72869" y="2345119"/>
            <a:ext cx="353296" cy="339213"/>
          </a:xfrm>
          <a:prstGeom prst="rect">
            <a:avLst/>
          </a:prstGeom>
          <a:noFill/>
          <a:ln w="57150"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042020" y="2535236"/>
            <a:ext cx="1737360" cy="9924"/>
          </a:xfrm>
          <a:prstGeom prst="straightConnector1">
            <a:avLst/>
          </a:prstGeom>
          <a:ln w="76200">
            <a:solidFill>
              <a:srgbClr val="954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2924" y="1336110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83493" y="3043888"/>
            <a:ext cx="353296" cy="33921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3716" y="3030872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105208" y="3224160"/>
            <a:ext cx="1645920" cy="9924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1928" y="4308054"/>
            <a:ext cx="144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 Page Search Box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50915" y="2076714"/>
            <a:ext cx="3811391" cy="623023"/>
          </a:xfrm>
          <a:prstGeom prst="rect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27010" y="5592572"/>
            <a:ext cx="1833727" cy="44979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409338" y="2388225"/>
            <a:ext cx="3123111" cy="2289030"/>
          </a:xfrm>
          <a:prstGeom prst="bentConnector3">
            <a:avLst>
              <a:gd name="adj1" fmla="val 82649"/>
            </a:avLst>
          </a:prstGeom>
          <a:ln w="762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"/>
            <a:ext cx="6223000" cy="6858001"/>
            <a:chOff x="0" y="-2"/>
            <a:chExt cx="6223000" cy="6858001"/>
          </a:xfrm>
        </p:grpSpPr>
        <p:pic>
          <p:nvPicPr>
            <p:cNvPr id="8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t="78169" r="-1065" b="5857"/>
            <a:stretch/>
          </p:blipFill>
          <p:spPr bwMode="auto">
            <a:xfrm>
              <a:off x="0" y="-2"/>
              <a:ext cx="6223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reen with a website and icons Free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12993" r="213" b="28434"/>
            <a:stretch/>
          </p:blipFill>
          <p:spPr bwMode="auto">
            <a:xfrm>
              <a:off x="0" y="0"/>
              <a:ext cx="5962650" cy="3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17032" y="3714471"/>
            <a:ext cx="11023207" cy="2705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Berlin Sans FB" panose="020E0602020502020306" pitchFamily="34" charset="0"/>
              </a:rPr>
              <a:t>      </a:t>
            </a:r>
            <a:r>
              <a:rPr lang="en-US" sz="5400" dirty="0" smtClean="0">
                <a:latin typeface="Berlin Sans FB" panose="020E0602020502020306" pitchFamily="34" charset="0"/>
              </a:rPr>
              <a:t>Basic Changes from 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 </a:t>
            </a:r>
            <a:r>
              <a:rPr lang="en-US" sz="5400" dirty="0" smtClean="0">
                <a:latin typeface="Berlin Sans FB" panose="020E0602020502020306" pitchFamily="34" charset="0"/>
              </a:rPr>
              <a:t>          Banner 8 to Banner 9 </a:t>
            </a:r>
            <a:endParaRPr lang="en-US" sz="1600" i="1" spc="380" dirty="0"/>
          </a:p>
        </p:txBody>
      </p:sp>
      <p:pic>
        <p:nvPicPr>
          <p:cNvPr id="5122" name="Picture 2" descr="compose, edit, paper, pencil, wri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9" y="4061458"/>
            <a:ext cx="201168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5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22307</TotalTime>
  <Words>362</Words>
  <Application>Microsoft Office PowerPoint</Application>
  <PresentationFormat>Widescreen</PresentationFormat>
  <Paragraphs>129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Roboto</vt:lpstr>
      <vt:lpstr>Wingdings</vt:lpstr>
      <vt:lpstr>Office Theme</vt:lpstr>
      <vt:lpstr> Banner 9 Training     WVUP OIT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ciluk baa</dc:title>
  <dc:creator>Dedi Juniadi</dc:creator>
  <cp:lastModifiedBy>Jackie Bennett</cp:lastModifiedBy>
  <cp:revision>470</cp:revision>
  <dcterms:created xsi:type="dcterms:W3CDTF">2014-12-03T01:56:27Z</dcterms:created>
  <dcterms:modified xsi:type="dcterms:W3CDTF">2018-08-01T12:22:45Z</dcterms:modified>
</cp:coreProperties>
</file>